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75" d="100"/>
          <a:sy n="75" d="100"/>
        </p:scale>
        <p:origin x="17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089400"/>
            <a:ext cx="10464800" cy="774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2552700" y="0"/>
            <a:ext cx="17339734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13"/>
          </p:nvPr>
        </p:nvSpPr>
        <p:spPr>
          <a:xfrm>
            <a:off x="1258743" y="-673100"/>
            <a:ext cx="10390144" cy="777732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5351574" y="1384300"/>
            <a:ext cx="7872413" cy="699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idx="13"/>
          </p:nvPr>
        </p:nvSpPr>
        <p:spPr>
          <a:xfrm>
            <a:off x="5493159" y="2743200"/>
            <a:ext cx="7889605" cy="70129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>
            <a:spLocks noGrp="1"/>
          </p:cNvSpPr>
          <p:nvPr>
            <p:ph type="pic" sz="quarter" idx="13"/>
          </p:nvPr>
        </p:nvSpPr>
        <p:spPr>
          <a:xfrm>
            <a:off x="6654800" y="4965700"/>
            <a:ext cx="580390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6667500" y="444500"/>
            <a:ext cx="580390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2-10-superquadro_1631x2178.jpeg"/>
          <p:cNvSpPr>
            <a:spLocks noGrp="1"/>
          </p:cNvSpPr>
          <p:nvPr>
            <p:ph type="pic" idx="15"/>
          </p:nvPr>
        </p:nvSpPr>
        <p:spPr>
          <a:xfrm>
            <a:off x="-939561" y="482600"/>
            <a:ext cx="7995295" cy="106816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Mozart: a music gam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Mozart: a music game</a:t>
            </a:r>
          </a:p>
        </p:txBody>
      </p:sp>
      <p:sp>
        <p:nvSpPr>
          <p:cNvPr id="120" name="胡圣然 曹畅 艾君达…"/>
          <p:cNvSpPr txBox="1">
            <a:spLocks noGrp="1"/>
          </p:cNvSpPr>
          <p:nvPr>
            <p:ph type="subTitle" sz="quarter" idx="1"/>
          </p:nvPr>
        </p:nvSpPr>
        <p:spPr>
          <a:xfrm>
            <a:off x="355600" y="5270500"/>
            <a:ext cx="12293600" cy="1990626"/>
          </a:xfrm>
          <a:prstGeom prst="rect">
            <a:avLst/>
          </a:prstGeom>
        </p:spPr>
        <p:txBody>
          <a:bodyPr anchor="ctr"/>
          <a:lstStyle/>
          <a:p>
            <a:r>
              <a:t>胡圣然 曹畅 艾君达</a:t>
            </a:r>
          </a:p>
          <a:p>
            <a:r>
              <a:t>李文博 周文迪</a:t>
            </a:r>
          </a:p>
          <a:p>
            <a:r>
              <a:t>Oct. 10 2019</a:t>
            </a:r>
          </a:p>
        </p:txBody>
      </p:sp>
      <p:sp>
        <p:nvSpPr>
          <p:cNvPr id="121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Use case 2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810941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Use case 2</a:t>
            </a:r>
          </a:p>
        </p:txBody>
      </p:sp>
      <p:sp>
        <p:nvSpPr>
          <p:cNvPr id="162" name="Name: B…"/>
          <p:cNvSpPr txBox="1">
            <a:spLocks noGrp="1"/>
          </p:cNvSpPr>
          <p:nvPr>
            <p:ph type="body" sz="half" idx="1"/>
          </p:nvPr>
        </p:nvSpPr>
        <p:spPr>
          <a:xfrm>
            <a:off x="355600" y="2362200"/>
            <a:ext cx="5892800" cy="62992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t>Name: B</a:t>
            </a:r>
          </a:p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t>Gender: boy</a:t>
            </a:r>
          </a:p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t>Age: 16</a:t>
            </a:r>
          </a:p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t>Situation: grade 10 middle school, want to play games in spare time</a:t>
            </a:r>
          </a:p>
          <a:p>
            <a:pPr marL="333247" indent="-333247" defTabSz="373887">
              <a:lnSpc>
                <a:spcPct val="120000"/>
              </a:lnSpc>
              <a:spcBef>
                <a:spcPts val="2900"/>
              </a:spcBef>
              <a:defRPr sz="2943"/>
            </a:pPr>
            <a:r>
              <a:t>Gain: interest of classical music, 	  deeper knowledge of Mozart, 	  fun of RPG and development game (养成游戏)</a:t>
            </a:r>
          </a:p>
        </p:txBody>
      </p:sp>
      <p:pic>
        <p:nvPicPr>
          <p:cNvPr id="163" name="Project_Use case 2.png" descr="Project_Use case 2.png"/>
          <p:cNvPicPr>
            <a:picLocks noChangeAspect="1"/>
          </p:cNvPicPr>
          <p:nvPr/>
        </p:nvPicPr>
        <p:blipFill>
          <a:blip r:embed="rId2">
            <a:extLst/>
          </a:blip>
          <a:srcRect l="15050" t="29196" r="3586" b="5334"/>
          <a:stretch>
            <a:fillRect/>
          </a:stretch>
        </p:blipFill>
        <p:spPr>
          <a:xfrm>
            <a:off x="6458942" y="2967831"/>
            <a:ext cx="6106650" cy="5087879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Use case 3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810941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Use case 3</a:t>
            </a:r>
          </a:p>
        </p:txBody>
      </p:sp>
      <p:sp>
        <p:nvSpPr>
          <p:cNvPr id="167" name="Name: C…"/>
          <p:cNvSpPr txBox="1">
            <a:spLocks noGrp="1"/>
          </p:cNvSpPr>
          <p:nvPr>
            <p:ph type="body" sz="half" idx="1"/>
          </p:nvPr>
        </p:nvSpPr>
        <p:spPr>
          <a:xfrm>
            <a:off x="355600" y="2362200"/>
            <a:ext cx="5892800" cy="62992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Name: C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Gender: male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Age: 30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Situation: office clerk, heavy workload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Gain: relax,               	     delight of challenge</a:t>
            </a:r>
          </a:p>
        </p:txBody>
      </p:sp>
      <p:pic>
        <p:nvPicPr>
          <p:cNvPr id="168" name="Project_Use case 3.png" descr="Project_Use case 3.png"/>
          <p:cNvPicPr>
            <a:picLocks noChangeAspect="1"/>
          </p:cNvPicPr>
          <p:nvPr/>
        </p:nvPicPr>
        <p:blipFill>
          <a:blip r:embed="rId2">
            <a:extLst/>
          </a:blip>
          <a:srcRect l="16916" t="29933" r="4650" b="5556"/>
          <a:stretch>
            <a:fillRect/>
          </a:stretch>
        </p:blipFill>
        <p:spPr>
          <a:xfrm>
            <a:off x="6349007" y="3186707"/>
            <a:ext cx="6326410" cy="4650337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Use case 4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810941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Use case 4</a:t>
            </a:r>
          </a:p>
        </p:txBody>
      </p:sp>
      <p:sp>
        <p:nvSpPr>
          <p:cNvPr id="172" name="Name: D…"/>
          <p:cNvSpPr txBox="1">
            <a:spLocks noGrp="1"/>
          </p:cNvSpPr>
          <p:nvPr>
            <p:ph type="body" sz="half" idx="1"/>
          </p:nvPr>
        </p:nvSpPr>
        <p:spPr>
          <a:xfrm>
            <a:off x="355600" y="2362200"/>
            <a:ext cx="5892800" cy="6299200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t>Name: D</a:t>
            </a:r>
          </a:p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t>Gender: female</a:t>
            </a:r>
          </a:p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t>Age: 65</a:t>
            </a:r>
          </a:p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t>Situation: retired, boring, decreased memory and responsiveness</a:t>
            </a:r>
          </a:p>
          <a:p>
            <a:pPr marL="354076" indent="-354076" defTabSz="397256">
              <a:lnSpc>
                <a:spcPct val="120000"/>
              </a:lnSpc>
              <a:spcBef>
                <a:spcPts val="3100"/>
              </a:spcBef>
              <a:defRPr sz="3128"/>
            </a:pPr>
            <a:r>
              <a:t>Gain: enjoy music as the elders always do,                     	  prevent Alzheimer</a:t>
            </a:r>
          </a:p>
        </p:txBody>
      </p:sp>
      <p:pic>
        <p:nvPicPr>
          <p:cNvPr id="173" name="Project_Use case 4.png" descr="Project_Use case 4.png"/>
          <p:cNvPicPr>
            <a:picLocks noChangeAspect="1"/>
          </p:cNvPicPr>
          <p:nvPr/>
        </p:nvPicPr>
        <p:blipFill>
          <a:blip r:embed="rId2">
            <a:extLst/>
          </a:blip>
          <a:srcRect l="16604" t="22079" r="4870" b="2535"/>
          <a:stretch>
            <a:fillRect/>
          </a:stretch>
        </p:blipFill>
        <p:spPr>
          <a:xfrm>
            <a:off x="6455767" y="3326804"/>
            <a:ext cx="6113093" cy="4369877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art 3: requirement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Part 3: requirements</a:t>
            </a:r>
          </a:p>
        </p:txBody>
      </p:sp>
      <p:sp>
        <p:nvSpPr>
          <p:cNvPr id="177" name="Given by 艾君达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艾君达</a:t>
            </a:r>
          </a:p>
        </p:txBody>
      </p:sp>
      <p:sp>
        <p:nvSpPr>
          <p:cNvPr id="178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unctional Requirements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466404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Functional Requirements</a:t>
            </a:r>
          </a:p>
        </p:txBody>
      </p:sp>
      <p:sp>
        <p:nvSpPr>
          <p:cNvPr id="181" name="General Goal: A stand-alone musical game that runs on Windows desktop.…"/>
          <p:cNvSpPr txBox="1">
            <a:spLocks noGrp="1"/>
          </p:cNvSpPr>
          <p:nvPr>
            <p:ph type="body" idx="1"/>
          </p:nvPr>
        </p:nvSpPr>
        <p:spPr>
          <a:xfrm>
            <a:off x="355600" y="1795264"/>
            <a:ext cx="12293600" cy="7234436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 defTabSz="514095">
              <a:lnSpc>
                <a:spcPct val="100000"/>
              </a:lnSpc>
              <a:spcBef>
                <a:spcPts val="0"/>
              </a:spcBef>
              <a:buSzTx/>
              <a:buNone/>
              <a:defRPr sz="4048"/>
            </a:pPr>
            <a:r>
              <a:t>General Goal: A stand-alone musical game that runs on Windows desktop.</a:t>
            </a:r>
          </a:p>
          <a:p>
            <a:pPr marL="0" indent="0" defTabSz="514095">
              <a:lnSpc>
                <a:spcPct val="100000"/>
              </a:lnSpc>
              <a:spcBef>
                <a:spcPts val="0"/>
              </a:spcBef>
              <a:buSzTx/>
              <a:buNone/>
              <a:defRPr sz="4048"/>
            </a:pPr>
            <a:endParaRPr/>
          </a:p>
          <a:p>
            <a:pPr marL="0" indent="0" defTabSz="514095">
              <a:lnSpc>
                <a:spcPct val="100000"/>
              </a:lnSpc>
              <a:spcBef>
                <a:spcPts val="0"/>
              </a:spcBef>
              <a:buSzTx/>
              <a:buNone/>
              <a:defRPr sz="4048"/>
            </a:pPr>
            <a:r>
              <a:t>Restraints:</a:t>
            </a:r>
          </a:p>
          <a:p>
            <a:pPr marL="916431" lvl="1" indent="-458215" defTabSz="514095">
              <a:spcBef>
                <a:spcPts val="4000"/>
              </a:spcBef>
              <a:defRPr sz="4048"/>
            </a:pPr>
            <a:r>
              <a:t>Memory cost</a:t>
            </a:r>
          </a:p>
          <a:p>
            <a:pPr marL="916431" lvl="1" indent="-458215" defTabSz="514095">
              <a:spcBef>
                <a:spcPts val="4000"/>
              </a:spcBef>
              <a:defRPr sz="4048"/>
            </a:pPr>
            <a:r>
              <a:t>CPU cost</a:t>
            </a:r>
          </a:p>
          <a:p>
            <a:pPr marL="916431" lvl="1" indent="-458215" defTabSz="514095">
              <a:spcBef>
                <a:spcPts val="4000"/>
              </a:spcBef>
              <a:defRPr sz="4048"/>
            </a:pPr>
            <a:r>
              <a:t>Financial cost</a:t>
            </a:r>
          </a:p>
          <a:p>
            <a:pPr marL="916431" lvl="1" indent="-458215" defTabSz="514095">
              <a:spcBef>
                <a:spcPts val="4000"/>
              </a:spcBef>
              <a:defRPr sz="4048"/>
            </a:pPr>
            <a:r>
              <a:t>Duration requirement</a:t>
            </a:r>
          </a:p>
        </p:txBody>
      </p:sp>
      <p:sp>
        <p:nvSpPr>
          <p:cNvPr id="182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Functional Requirements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466404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Functional Requirements</a:t>
            </a:r>
          </a:p>
        </p:txBody>
      </p:sp>
      <p:sp>
        <p:nvSpPr>
          <p:cNvPr id="185" name="General Goal: A stand-alone musical game that runs on Windows desktop.…"/>
          <p:cNvSpPr txBox="1">
            <a:spLocks noGrp="1"/>
          </p:cNvSpPr>
          <p:nvPr>
            <p:ph type="body" idx="1"/>
          </p:nvPr>
        </p:nvSpPr>
        <p:spPr>
          <a:xfrm>
            <a:off x="355600" y="1795264"/>
            <a:ext cx="12293600" cy="72344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t>General Goal: A stand-alone musical game that runs on Windows desktop.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/>
          </a:p>
          <a:p>
            <a:pPr marL="0" lvl="1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t>Game Modes:</a:t>
            </a:r>
          </a:p>
          <a:p>
            <a:pPr lvl="1"/>
            <a:r>
              <a:t>Story mode</a:t>
            </a:r>
          </a:p>
          <a:p>
            <a:pPr lvl="1"/>
            <a:r>
              <a:t>Zen mode</a:t>
            </a:r>
          </a:p>
          <a:p>
            <a:pPr lvl="1"/>
            <a:r>
              <a:t>Simulation mode</a:t>
            </a:r>
          </a:p>
        </p:txBody>
      </p:sp>
      <p:sp>
        <p:nvSpPr>
          <p:cNvPr id="186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Non-functional Requirements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466404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Non-functional Requirements</a:t>
            </a:r>
          </a:p>
        </p:txBody>
      </p:sp>
      <p:sp>
        <p:nvSpPr>
          <p:cNvPr id="189" name="General Goal: Easy to get on and appeal to people cross age, culture and gender.…"/>
          <p:cNvSpPr txBox="1">
            <a:spLocks noGrp="1"/>
          </p:cNvSpPr>
          <p:nvPr>
            <p:ph type="body" idx="1"/>
          </p:nvPr>
        </p:nvSpPr>
        <p:spPr>
          <a:xfrm>
            <a:off x="355600" y="1795264"/>
            <a:ext cx="12293600" cy="7234436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t>General Goal: Easy to get on and appeal to people cross age, culture and gender.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endParaRPr/>
          </a:p>
          <a:p>
            <a:pPr marL="0" lvl="1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t>Great music collection:</a:t>
            </a:r>
          </a:p>
          <a:p>
            <a:r>
              <a:t>Respecting the historical facts</a:t>
            </a:r>
          </a:p>
          <a:p>
            <a:r>
              <a:t>Highly distinguishable, iconic composes</a:t>
            </a:r>
          </a:p>
        </p:txBody>
      </p:sp>
      <p:sp>
        <p:nvSpPr>
          <p:cNvPr id="190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Non-functional Requirements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466404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Non-functional Requirements</a:t>
            </a:r>
          </a:p>
        </p:txBody>
      </p:sp>
      <p:sp>
        <p:nvSpPr>
          <p:cNvPr id="193" name="General Goal: Easy to get on and appeal to people cross age, culture and gender.…"/>
          <p:cNvSpPr txBox="1">
            <a:spLocks noGrp="1"/>
          </p:cNvSpPr>
          <p:nvPr>
            <p:ph type="body" idx="1"/>
          </p:nvPr>
        </p:nvSpPr>
        <p:spPr>
          <a:xfrm>
            <a:off x="355600" y="1795264"/>
            <a:ext cx="12293600" cy="7234436"/>
          </a:xfrm>
          <a:prstGeom prst="rect">
            <a:avLst/>
          </a:prstGeom>
        </p:spPr>
        <p:txBody>
          <a:bodyPr/>
          <a:lstStyle/>
          <a:p>
            <a:pPr marL="0" indent="0" defTabSz="572516">
              <a:lnSpc>
                <a:spcPct val="100000"/>
              </a:lnSpc>
              <a:spcBef>
                <a:spcPts val="0"/>
              </a:spcBef>
              <a:buSzTx/>
              <a:buNone/>
              <a:defRPr sz="4508"/>
            </a:pPr>
            <a:r>
              <a:t>General Goal: Easy to get on and appeal to people cross age, culture and gender.</a:t>
            </a:r>
          </a:p>
          <a:p>
            <a:pPr marL="0" indent="0" defTabSz="572516">
              <a:lnSpc>
                <a:spcPct val="100000"/>
              </a:lnSpc>
              <a:spcBef>
                <a:spcPts val="0"/>
              </a:spcBef>
              <a:buSzTx/>
              <a:buNone/>
              <a:defRPr sz="4508"/>
            </a:pPr>
            <a:endParaRPr/>
          </a:p>
          <a:p>
            <a:pPr marL="0" lvl="1" indent="0" defTabSz="572516">
              <a:lnSpc>
                <a:spcPct val="100000"/>
              </a:lnSpc>
              <a:spcBef>
                <a:spcPts val="0"/>
              </a:spcBef>
              <a:buSzTx/>
              <a:buNone/>
              <a:defRPr sz="4508"/>
            </a:pPr>
            <a:r>
              <a:t>Intuitive, beautiful, smooth UI and UX:</a:t>
            </a:r>
          </a:p>
          <a:p>
            <a:pPr marL="510286" indent="-510286" defTabSz="572516">
              <a:spcBef>
                <a:spcPts val="4500"/>
              </a:spcBef>
              <a:defRPr sz="4508"/>
            </a:pPr>
            <a:r>
              <a:t>Beautiflul patterns, layout, and font</a:t>
            </a:r>
          </a:p>
          <a:p>
            <a:pPr marL="510286" indent="-510286" defTabSz="572516">
              <a:spcBef>
                <a:spcPts val="4500"/>
              </a:spcBef>
              <a:defRPr sz="4508"/>
            </a:pPr>
            <a:r>
              <a:t>Instant feedback</a:t>
            </a:r>
          </a:p>
          <a:p>
            <a:pPr marL="510286" indent="-510286" defTabSz="572516">
              <a:spcBef>
                <a:spcPts val="4500"/>
              </a:spcBef>
              <a:defRPr sz="4508"/>
            </a:pPr>
            <a:r>
              <a:t>Smooth but not too distracting transition animation</a:t>
            </a:r>
          </a:p>
        </p:txBody>
      </p:sp>
      <p:sp>
        <p:nvSpPr>
          <p:cNvPr id="194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art 4: design document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Part 4: design document</a:t>
            </a:r>
          </a:p>
        </p:txBody>
      </p:sp>
      <p:sp>
        <p:nvSpPr>
          <p:cNvPr id="197" name="Given by 李文博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李文博</a:t>
            </a:r>
          </a:p>
        </p:txBody>
      </p:sp>
      <p:sp>
        <p:nvSpPr>
          <p:cNvPr id="198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Flow chart"/>
          <p:cNvSpPr txBox="1">
            <a:spLocks noGrp="1"/>
          </p:cNvSpPr>
          <p:nvPr>
            <p:ph type="title"/>
          </p:nvPr>
        </p:nvSpPr>
        <p:spPr>
          <a:xfrm>
            <a:off x="355600" y="101600"/>
            <a:ext cx="12293600" cy="1344663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Flow chart</a:t>
            </a:r>
          </a:p>
        </p:txBody>
      </p:sp>
      <p:pic>
        <p:nvPicPr>
          <p:cNvPr id="201" name="Flow chart (2).png" descr="Flow chart (2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617" y="1280657"/>
            <a:ext cx="8115566" cy="8015743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art 1: motiv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Part 1: motivation</a:t>
            </a:r>
          </a:p>
        </p:txBody>
      </p:sp>
      <p:sp>
        <p:nvSpPr>
          <p:cNvPr id="124" name="Given by 胡圣然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胡圣然</a:t>
            </a:r>
          </a:p>
        </p:txBody>
      </p:sp>
      <p:sp>
        <p:nvSpPr>
          <p:cNvPr id="125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API and Techniques"/>
          <p:cNvSpPr txBox="1">
            <a:spLocks noGrp="1"/>
          </p:cNvSpPr>
          <p:nvPr>
            <p:ph type="title"/>
          </p:nvPr>
        </p:nvSpPr>
        <p:spPr>
          <a:xfrm>
            <a:off x="355600" y="87560"/>
            <a:ext cx="12293600" cy="1466405"/>
          </a:xfrm>
          <a:prstGeom prst="rect">
            <a:avLst/>
          </a:prstGeom>
        </p:spPr>
        <p:txBody>
          <a:bodyPr/>
          <a:lstStyle/>
          <a:p>
            <a:pPr>
              <a:defRPr sz="6000" cap="none"/>
            </a:pPr>
            <a:r>
              <a:rPr cap="all"/>
              <a:t>API</a:t>
            </a:r>
            <a:r>
              <a:t> and Techniques</a:t>
            </a:r>
          </a:p>
        </p:txBody>
      </p:sp>
      <p:sp>
        <p:nvSpPr>
          <p:cNvPr id="205" name="Game engine: Unity…"/>
          <p:cNvSpPr txBox="1">
            <a:spLocks noGrp="1"/>
          </p:cNvSpPr>
          <p:nvPr>
            <p:ph type="body" idx="1"/>
          </p:nvPr>
        </p:nvSpPr>
        <p:spPr>
          <a:xfrm>
            <a:off x="355600" y="1521916"/>
            <a:ext cx="12293600" cy="759876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99872" indent="-499872" defTabSz="560831">
              <a:spcBef>
                <a:spcPts val="4400"/>
              </a:spcBef>
              <a:defRPr sz="4416"/>
            </a:pPr>
            <a:r>
              <a:t>Game engine: Unity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Map-making, 3-D modeling: MagicaVoxel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UI,Art design: Photoshop, Procreate, Omnigraffle etc.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Database: mySQL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Logic design, Programming: Visual Studio etc.</a:t>
            </a:r>
          </a:p>
          <a:p>
            <a:pPr marL="499872" indent="-499872" defTabSz="560831">
              <a:spcBef>
                <a:spcPts val="4400"/>
              </a:spcBef>
              <a:defRPr sz="4416"/>
            </a:pPr>
            <a:r>
              <a:t>Music Score design: FL Studio</a:t>
            </a:r>
          </a:p>
        </p:txBody>
      </p:sp>
      <p:sp>
        <p:nvSpPr>
          <p:cNvPr id="206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art 5: timelin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Part 5: timeline</a:t>
            </a:r>
          </a:p>
        </p:txBody>
      </p:sp>
      <p:sp>
        <p:nvSpPr>
          <p:cNvPr id="209" name="Given by 周文迪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周文迪</a:t>
            </a:r>
          </a:p>
        </p:txBody>
      </p:sp>
      <p:sp>
        <p:nvSpPr>
          <p:cNvPr id="210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10.7 Determine the overall schema of the gam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6145" indent="-406145" defTabSz="455675">
              <a:spcBef>
                <a:spcPts val="3500"/>
              </a:spcBef>
              <a:defRPr sz="3587"/>
            </a:pPr>
            <a:r>
              <a:t>10.7 Determine the overall schema of the game.</a:t>
            </a:r>
          </a:p>
          <a:p>
            <a:pPr marL="406145" indent="-406145" defTabSz="455675">
              <a:spcBef>
                <a:spcPts val="3500"/>
              </a:spcBef>
              <a:defRPr sz="3587"/>
            </a:pPr>
            <a:r>
              <a:t>10.13-10.21 Implement the basic functions for a music game.</a:t>
            </a:r>
          </a:p>
          <a:p>
            <a:pPr marL="406145" indent="-406145" defTabSz="455675">
              <a:spcBef>
                <a:spcPts val="3500"/>
              </a:spcBef>
              <a:defRPr sz="3587"/>
            </a:pPr>
            <a:r>
              <a:t>10.24- 11.8 Rest for about 2 weeks, prepare for mid-term exams.</a:t>
            </a:r>
          </a:p>
          <a:p>
            <a:pPr marL="406145" indent="-406145" defTabSz="455675">
              <a:spcBef>
                <a:spcPts val="3500"/>
              </a:spcBef>
              <a:defRPr sz="3587"/>
            </a:pPr>
            <a:r>
              <a:t>11.9-11.15 Implement the basic UI-design, implement the function of displaying game story and plot, have a new discussion about the game balance and design. </a:t>
            </a:r>
          </a:p>
          <a:p>
            <a:pPr marL="406145" indent="-406145" defTabSz="455675">
              <a:spcBef>
                <a:spcPts val="3500"/>
              </a:spcBef>
              <a:defRPr sz="3587"/>
            </a:pPr>
            <a:r>
              <a:t>11.16-11.22 Finish all the basic functions of the game, launch our first runnable demo.</a:t>
            </a:r>
          </a:p>
        </p:txBody>
      </p:sp>
      <p:sp>
        <p:nvSpPr>
          <p:cNvPr id="213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11.23-11.29 Append new game instances, melody, CG, stories and map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11.23-11.29 Append new game instances, melody, CG, stories and maps.</a:t>
            </a:r>
          </a:p>
          <a:p>
            <a:r>
              <a:t>11.30-12.6 Polish new game instances, melody, CG, stories and maps. </a:t>
            </a:r>
          </a:p>
          <a:p>
            <a:r>
              <a:t>12.6-12.13 Testing, debug, improve user experience etc. </a:t>
            </a:r>
          </a:p>
          <a:p>
            <a:r>
              <a:t>12.13-12.22 Finish off, prepare for our presentation. </a:t>
            </a:r>
          </a:p>
        </p:txBody>
      </p:sp>
      <p:sp>
        <p:nvSpPr>
          <p:cNvPr id="216" name="幻灯片编号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oming Soon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Coming Soon</a:t>
            </a:r>
          </a:p>
        </p:txBody>
      </p:sp>
      <p:sp>
        <p:nvSpPr>
          <p:cNvPr id="219" name="Thank You"/>
          <p:cNvSpPr txBox="1">
            <a:spLocks noGrp="1"/>
          </p:cNvSpPr>
          <p:nvPr>
            <p:ph type="body" idx="14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/>
          <a:lstStyle/>
          <a:p>
            <a: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Why we decide to make a music game"/>
          <p:cNvSpPr txBox="1">
            <a:spLocks noGrp="1"/>
          </p:cNvSpPr>
          <p:nvPr>
            <p:ph type="title"/>
          </p:nvPr>
        </p:nvSpPr>
        <p:spPr>
          <a:xfrm>
            <a:off x="355600" y="787350"/>
            <a:ext cx="12293600" cy="1905050"/>
          </a:xfrm>
          <a:prstGeom prst="rect">
            <a:avLst/>
          </a:prstGeom>
        </p:spPr>
        <p:txBody>
          <a:bodyPr/>
          <a:lstStyle>
            <a:lvl1pPr defTabSz="572516">
              <a:defRPr sz="5880" cap="none"/>
            </a:lvl1pPr>
          </a:lstStyle>
          <a:p>
            <a:r>
              <a:t>Why we decide to make a music game</a:t>
            </a:r>
            <a:endParaRPr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28" name="The idea of classic music educ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The idea of classic music education</a:t>
            </a:r>
            <a:endParaRPr lang="en-US" altLang="zh-CN" dirty="0"/>
          </a:p>
          <a:p>
            <a:endParaRPr dirty="0"/>
          </a:p>
          <a:p>
            <a:endParaRPr dirty="0"/>
          </a:p>
          <a:p>
            <a:r>
              <a:rPr dirty="0"/>
              <a:t>A game with fun and knowledge</a:t>
            </a:r>
          </a:p>
        </p:txBody>
      </p:sp>
      <p:pic>
        <p:nvPicPr>
          <p:cNvPr id="12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1334" y="4730750"/>
            <a:ext cx="5994400" cy="22987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What game is 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What game is it</a:t>
            </a:r>
          </a:p>
        </p:txBody>
      </p:sp>
      <p:sp>
        <p:nvSpPr>
          <p:cNvPr id="133" name="A level based game, with Mozart’s life story"/>
          <p:cNvSpPr txBox="1">
            <a:spLocks noGrp="1"/>
          </p:cNvSpPr>
          <p:nvPr>
            <p:ph type="body" sz="quarter" idx="1"/>
          </p:nvPr>
        </p:nvSpPr>
        <p:spPr>
          <a:xfrm>
            <a:off x="355600" y="2730500"/>
            <a:ext cx="12293600" cy="1539032"/>
          </a:xfrm>
          <a:prstGeom prst="rect">
            <a:avLst/>
          </a:prstGeom>
        </p:spPr>
        <p:txBody>
          <a:bodyPr/>
          <a:lstStyle/>
          <a:p>
            <a:r>
              <a:t>A level based game, with Mozart’s life story</a:t>
            </a:r>
          </a:p>
        </p:txBody>
      </p:sp>
      <p:pic>
        <p:nvPicPr>
          <p:cNvPr id="13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1050" y="4838700"/>
            <a:ext cx="5041900" cy="3784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56400" y="5168900"/>
            <a:ext cx="5511800" cy="3124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hat game is 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What game is it</a:t>
            </a:r>
          </a:p>
        </p:txBody>
      </p:sp>
      <p:sp>
        <p:nvSpPr>
          <p:cNvPr id="139" name="Exciting level. Enjoy the fun of music game and classic music"/>
          <p:cNvSpPr txBox="1">
            <a:spLocks noGrp="1"/>
          </p:cNvSpPr>
          <p:nvPr>
            <p:ph type="body" sz="quarter" idx="1"/>
          </p:nvPr>
        </p:nvSpPr>
        <p:spPr>
          <a:xfrm>
            <a:off x="355600" y="2730500"/>
            <a:ext cx="12293600" cy="1539032"/>
          </a:xfrm>
          <a:prstGeom prst="rect">
            <a:avLst/>
          </a:prstGeom>
        </p:spPr>
        <p:txBody>
          <a:bodyPr/>
          <a:lstStyle/>
          <a:p>
            <a:r>
              <a:t>Exciting level. Enjoy the fun of music game and classic music</a:t>
            </a:r>
          </a:p>
        </p:txBody>
      </p:sp>
      <p:pic>
        <p:nvPicPr>
          <p:cNvPr id="140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3885" y="5106373"/>
            <a:ext cx="5116230" cy="28819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图像" descr="图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54185" y="5106373"/>
            <a:ext cx="5116230" cy="288192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What game is 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What game is it</a:t>
            </a:r>
          </a:p>
        </p:txBody>
      </p:sp>
      <p:sp>
        <p:nvSpPr>
          <p:cNvPr id="145" name="RPG"/>
          <p:cNvSpPr txBox="1">
            <a:spLocks noGrp="1"/>
          </p:cNvSpPr>
          <p:nvPr>
            <p:ph type="body" sz="quarter" idx="1"/>
          </p:nvPr>
        </p:nvSpPr>
        <p:spPr>
          <a:xfrm>
            <a:off x="355600" y="2730500"/>
            <a:ext cx="12293600" cy="1539032"/>
          </a:xfrm>
          <a:prstGeom prst="rect">
            <a:avLst/>
          </a:prstGeom>
        </p:spPr>
        <p:txBody>
          <a:bodyPr/>
          <a:lstStyle/>
          <a:p>
            <a:r>
              <a:t>RPG</a:t>
            </a:r>
          </a:p>
        </p:txBody>
      </p:sp>
      <p:pic>
        <p:nvPicPr>
          <p:cNvPr id="14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49699" y="4307631"/>
            <a:ext cx="5294300" cy="396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art 2: Feature descrip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Part 2: Feature description</a:t>
            </a:r>
          </a:p>
        </p:txBody>
      </p:sp>
      <p:sp>
        <p:nvSpPr>
          <p:cNvPr id="150" name="Given by 曹畅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 anchor="ctr"/>
          <a:lstStyle/>
          <a:p>
            <a:r>
              <a:t>Given by 曹畅</a:t>
            </a:r>
          </a:p>
        </p:txBody>
      </p:sp>
      <p:sp>
        <p:nvSpPr>
          <p:cNvPr id="151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eople of different ages have different cognitions and different demand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People of different ages have different cognitions and different demands.</a:t>
            </a:r>
          </a:p>
          <a:p>
            <a:r>
              <a:t>Provide features that meet with variable demands.</a:t>
            </a:r>
          </a:p>
          <a:p>
            <a:r>
              <a:t>All age groups!</a:t>
            </a:r>
          </a:p>
          <a:p>
            <a:r>
              <a:t>4 user stories</a:t>
            </a:r>
          </a:p>
        </p:txBody>
      </p:sp>
      <p:sp>
        <p:nvSpPr>
          <p:cNvPr id="154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Use case 1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810941"/>
          </a:xfrm>
          <a:prstGeom prst="rect">
            <a:avLst/>
          </a:prstGeom>
        </p:spPr>
        <p:txBody>
          <a:bodyPr/>
          <a:lstStyle>
            <a:lvl1pPr>
              <a:defRPr sz="6000" cap="none"/>
            </a:lvl1pPr>
          </a:lstStyle>
          <a:p>
            <a:r>
              <a:t>Use case 1</a:t>
            </a:r>
          </a:p>
        </p:txBody>
      </p:sp>
      <p:sp>
        <p:nvSpPr>
          <p:cNvPr id="157" name="Name: A…"/>
          <p:cNvSpPr txBox="1">
            <a:spLocks noGrp="1"/>
          </p:cNvSpPr>
          <p:nvPr>
            <p:ph type="body" sz="half" idx="1"/>
          </p:nvPr>
        </p:nvSpPr>
        <p:spPr>
          <a:xfrm>
            <a:off x="355600" y="2362200"/>
            <a:ext cx="5892800" cy="62992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Name: A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Gender: girl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Age: 6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Situation: kindergarten, learn the world</a:t>
            </a:r>
          </a:p>
          <a:p>
            <a:pPr marL="406145" indent="-406145" defTabSz="455675">
              <a:lnSpc>
                <a:spcPct val="120000"/>
              </a:lnSpc>
              <a:spcBef>
                <a:spcPts val="3500"/>
              </a:spcBef>
              <a:defRPr sz="3587"/>
            </a:pPr>
            <a:r>
              <a:t>Gain: sense of rhythm, 	  knowledge of classical music</a:t>
            </a:r>
          </a:p>
        </p:txBody>
      </p:sp>
      <p:pic>
        <p:nvPicPr>
          <p:cNvPr id="158" name="Project_Use case 1.png" descr="Project_Use case 1.png"/>
          <p:cNvPicPr>
            <a:picLocks noChangeAspect="1"/>
          </p:cNvPicPr>
          <p:nvPr/>
        </p:nvPicPr>
        <p:blipFill>
          <a:blip r:embed="rId2">
            <a:extLst/>
          </a:blip>
          <a:srcRect l="26369" t="19199" r="88" b="5017"/>
          <a:stretch>
            <a:fillRect/>
          </a:stretch>
        </p:blipFill>
        <p:spPr>
          <a:xfrm>
            <a:off x="6565899" y="2753121"/>
            <a:ext cx="5892824" cy="6254152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565</Words>
  <Application>Microsoft Macintosh PowerPoint</Application>
  <PresentationFormat>自定义</PresentationFormat>
  <Paragraphs>123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8" baseType="lpstr">
      <vt:lpstr>Gill Sans Light</vt:lpstr>
      <vt:lpstr>Helvetica Neue</vt:lpstr>
      <vt:lpstr>Times</vt:lpstr>
      <vt:lpstr>Showroom</vt:lpstr>
      <vt:lpstr>Mozart: a music game</vt:lpstr>
      <vt:lpstr>Part 1: motivation</vt:lpstr>
      <vt:lpstr>Why we decide to make a music game</vt:lpstr>
      <vt:lpstr>What game is it</vt:lpstr>
      <vt:lpstr>What game is it</vt:lpstr>
      <vt:lpstr>What game is it</vt:lpstr>
      <vt:lpstr>Part 2: Feature description</vt:lpstr>
      <vt:lpstr>PowerPoint 演示文稿</vt:lpstr>
      <vt:lpstr>Use case 1</vt:lpstr>
      <vt:lpstr>Use case 2</vt:lpstr>
      <vt:lpstr>Use case 3</vt:lpstr>
      <vt:lpstr>Use case 4</vt:lpstr>
      <vt:lpstr>Part 3: requirements</vt:lpstr>
      <vt:lpstr>Functional Requirements</vt:lpstr>
      <vt:lpstr>Functional Requirements</vt:lpstr>
      <vt:lpstr>Non-functional Requirements</vt:lpstr>
      <vt:lpstr>Non-functional Requirements</vt:lpstr>
      <vt:lpstr>Part 4: design document</vt:lpstr>
      <vt:lpstr>Flow chart</vt:lpstr>
      <vt:lpstr>API and Techniques</vt:lpstr>
      <vt:lpstr>Part 5: timeline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Mozart: a music game</dc:title>
  <cp:lastModifiedBy>Microsoft Office User</cp:lastModifiedBy>
  <cp:revision>2</cp:revision>
  <dcterms:modified xsi:type="dcterms:W3CDTF">2019-10-09T02:56:16Z</dcterms:modified>
</cp:coreProperties>
</file>